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F691C41-F8DF-9049-A428-9A9C1B08E2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93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210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C85024-2BF5-9F4A-A6D7-DF8D904C9A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21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EEDAC-686E-2348-B478-B076B67EE0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1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0246D-7925-AE40-9AD6-ACEF694DD0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9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AE380-448F-2046-9F52-51BA089D44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9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D3DD6-7C24-0C48-B993-2177EF5F6E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EDBF5-B226-B94F-9104-AC5AA1757F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8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7775A-843D-F548-B08B-C739FF1F3A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5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0C365-0ECB-9B49-AD53-E106BF9152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3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08EE9-3132-8144-BD3B-95A8F1AA0F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8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765FA-DB54-B845-849D-C0F79CB392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4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B9690-CD2D-C441-884C-6E93C3D13B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3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3107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7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1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1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fld id="{908054C7-FAC9-F84C-9D21-5A30AB7DE1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" Target="slide24.xml"/><Relationship Id="rId20" Type="http://schemas.openxmlformats.org/officeDocument/2006/relationships/slide" Target="slide13.xml"/><Relationship Id="rId21" Type="http://schemas.openxmlformats.org/officeDocument/2006/relationships/slide" Target="slide12.xml"/><Relationship Id="rId22" Type="http://schemas.openxmlformats.org/officeDocument/2006/relationships/slide" Target="slide11.xml"/><Relationship Id="rId23" Type="http://schemas.openxmlformats.org/officeDocument/2006/relationships/slide" Target="slide10.xml"/><Relationship Id="rId24" Type="http://schemas.openxmlformats.org/officeDocument/2006/relationships/slide" Target="slide9.xml"/><Relationship Id="rId25" Type="http://schemas.openxmlformats.org/officeDocument/2006/relationships/slide" Target="slide8.xml"/><Relationship Id="rId26" Type="http://schemas.openxmlformats.org/officeDocument/2006/relationships/slide" Target="slide7.xml"/><Relationship Id="rId27" Type="http://schemas.openxmlformats.org/officeDocument/2006/relationships/slide" Target="slide27.xml"/><Relationship Id="rId10" Type="http://schemas.openxmlformats.org/officeDocument/2006/relationships/slide" Target="slide23.xml"/><Relationship Id="rId11" Type="http://schemas.openxmlformats.org/officeDocument/2006/relationships/slide" Target="slide22.xml"/><Relationship Id="rId12" Type="http://schemas.openxmlformats.org/officeDocument/2006/relationships/slide" Target="slide21.xml"/><Relationship Id="rId13" Type="http://schemas.openxmlformats.org/officeDocument/2006/relationships/slide" Target="slide20.xml"/><Relationship Id="rId14" Type="http://schemas.openxmlformats.org/officeDocument/2006/relationships/slide" Target="slide19.xml"/><Relationship Id="rId15" Type="http://schemas.openxmlformats.org/officeDocument/2006/relationships/slide" Target="slide18.xml"/><Relationship Id="rId16" Type="http://schemas.openxmlformats.org/officeDocument/2006/relationships/slide" Target="slide17.xml"/><Relationship Id="rId17" Type="http://schemas.openxmlformats.org/officeDocument/2006/relationships/slide" Target="slide16.xml"/><Relationship Id="rId18" Type="http://schemas.openxmlformats.org/officeDocument/2006/relationships/slide" Target="slide15.xml"/><Relationship Id="rId19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4.xml"/><Relationship Id="rId5" Type="http://schemas.openxmlformats.org/officeDocument/2006/relationships/slide" Target="slide5.xml"/><Relationship Id="rId6" Type="http://schemas.openxmlformats.org/officeDocument/2006/relationships/slide" Target="slide6.xml"/><Relationship Id="rId7" Type="http://schemas.openxmlformats.org/officeDocument/2006/relationships/slide" Target="slide26.xml"/><Relationship Id="rId8" Type="http://schemas.openxmlformats.org/officeDocument/2006/relationships/slide" Target="slide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2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3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4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5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6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7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8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4.xml"/><Relationship Id="rId3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9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0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1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2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3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4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5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4" Type="http://schemas.openxmlformats.org/officeDocument/2006/relationships/slide" Target="slide17.xml"/><Relationship Id="rId5" Type="http://schemas.openxmlformats.org/officeDocument/2006/relationships/image" Target="../media/image1.emf"/><Relationship Id="rId1" Type="http://schemas.openxmlformats.org/officeDocument/2006/relationships/themeOverride" Target="../theme/themeOverride26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slideLayout" Target="../slideLayouts/slideLayout6.xml"/><Relationship Id="rId3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4000" dirty="0" smtClean="0"/>
              <a:t>Jeopardy</a:t>
            </a:r>
            <a:endParaRPr lang="en-US" sz="4000" dirty="0"/>
          </a:p>
        </p:txBody>
      </p:sp>
      <p:sp>
        <p:nvSpPr>
          <p:cNvPr id="205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572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2" action="ppaction://hlinksldjump"/>
              </a:rPr>
              <a:t>$100</a:t>
            </a:r>
            <a:endParaRPr lang="en-US" sz="2400" dirty="0">
              <a:latin typeface="Times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5334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latin typeface="Times" charset="0"/>
              </a:rPr>
              <a:t>Fractions</a:t>
            </a:r>
            <a:endParaRPr lang="en-US" sz="2400" dirty="0">
              <a:latin typeface="Times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21336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latin typeface="Times" charset="0"/>
              </a:rPr>
              <a:t>Fractions</a:t>
            </a:r>
            <a:endParaRPr lang="en-US" sz="2400" dirty="0" smtClean="0">
              <a:latin typeface="Times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8100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</a:rPr>
              <a:t>Fractions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54102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</a:rPr>
              <a:t>Fractions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70866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</a:rPr>
              <a:t>Fractions</a:t>
            </a:r>
          </a:p>
        </p:txBody>
      </p:sp>
      <p:sp>
        <p:nvSpPr>
          <p:cNvPr id="2059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3" action="ppaction://hlinksldjump"/>
              </a:rPr>
              <a:t>$200</a:t>
            </a:r>
            <a:endParaRPr lang="en-US" sz="2400" dirty="0">
              <a:latin typeface="Times" charset="0"/>
            </a:endParaRPr>
          </a:p>
        </p:txBody>
      </p:sp>
      <p:sp>
        <p:nvSpPr>
          <p:cNvPr id="2060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572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4" action="ppaction://hlinksldjump"/>
              </a:rPr>
              <a:t>$300</a:t>
            </a:r>
            <a:endParaRPr lang="en-US" sz="2400" dirty="0">
              <a:latin typeface="Times" charset="0"/>
            </a:endParaRPr>
          </a:p>
        </p:txBody>
      </p:sp>
      <p:sp>
        <p:nvSpPr>
          <p:cNvPr id="2061" name="AutoShape 1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572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5" action="ppaction://hlinksldjump"/>
              </a:rPr>
              <a:t>$400</a:t>
            </a:r>
            <a:endParaRPr lang="en-US" sz="2400" dirty="0">
              <a:latin typeface="Times" charset="0"/>
            </a:endParaRPr>
          </a:p>
        </p:txBody>
      </p:sp>
      <p:sp>
        <p:nvSpPr>
          <p:cNvPr id="2062" name="AutoShape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572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6" action="ppaction://hlinksldjump"/>
              </a:rPr>
              <a:t>$500</a:t>
            </a:r>
            <a:endParaRPr lang="en-US" sz="2400" dirty="0">
              <a:latin typeface="Times" charset="0"/>
            </a:endParaRPr>
          </a:p>
        </p:txBody>
      </p:sp>
      <p:sp>
        <p:nvSpPr>
          <p:cNvPr id="2063" name="AutoShape 1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0866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7" action="ppaction://hlinksldjump"/>
              </a:rPr>
              <a:t>$500</a:t>
            </a:r>
            <a:endParaRPr lang="en-US" sz="2400" dirty="0">
              <a:latin typeface="Times" charset="0"/>
            </a:endParaRPr>
          </a:p>
        </p:txBody>
      </p:sp>
      <p:sp>
        <p:nvSpPr>
          <p:cNvPr id="2064" name="AutoShape 16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0866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8" action="ppaction://hlinksldjump"/>
              </a:rPr>
              <a:t>$400</a:t>
            </a:r>
            <a:endParaRPr lang="en-US" sz="2400" dirty="0">
              <a:latin typeface="Times" charset="0"/>
            </a:endParaRPr>
          </a:p>
        </p:txBody>
      </p:sp>
      <p:sp>
        <p:nvSpPr>
          <p:cNvPr id="2065" name="AutoShape 1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0866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9" action="ppaction://hlinksldjump"/>
              </a:rPr>
              <a:t>$300</a:t>
            </a:r>
            <a:endParaRPr lang="en-US" sz="2400" dirty="0">
              <a:latin typeface="Times" charset="0"/>
            </a:endParaRPr>
          </a:p>
        </p:txBody>
      </p:sp>
      <p:sp>
        <p:nvSpPr>
          <p:cNvPr id="2066" name="AutoShape 18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0866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10" action="ppaction://hlinksldjump"/>
              </a:rPr>
              <a:t>$200</a:t>
            </a:r>
            <a:endParaRPr lang="en-US" sz="2400" dirty="0">
              <a:latin typeface="Times" charset="0"/>
            </a:endParaRPr>
          </a:p>
        </p:txBody>
      </p:sp>
      <p:sp>
        <p:nvSpPr>
          <p:cNvPr id="2067" name="AutoShape 19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0866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11" action="ppaction://hlinksldjump"/>
              </a:rPr>
              <a:t>$100</a:t>
            </a:r>
            <a:endParaRPr lang="en-US" sz="2400" dirty="0">
              <a:latin typeface="Times" charset="0"/>
            </a:endParaRPr>
          </a:p>
        </p:txBody>
      </p:sp>
      <p:sp>
        <p:nvSpPr>
          <p:cNvPr id="2068" name="AutoShape 20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4102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12" action="ppaction://hlinksldjump"/>
              </a:rPr>
              <a:t>$500</a:t>
            </a:r>
            <a:endParaRPr lang="en-US" sz="2400" dirty="0">
              <a:latin typeface="Times" charset="0"/>
            </a:endParaRPr>
          </a:p>
        </p:txBody>
      </p:sp>
      <p:sp>
        <p:nvSpPr>
          <p:cNvPr id="2069" name="AutoShap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4102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13" action="ppaction://hlinksldjump"/>
              </a:rPr>
              <a:t>$400</a:t>
            </a:r>
            <a:endParaRPr lang="en-US" sz="2400" dirty="0">
              <a:latin typeface="Times" charset="0"/>
            </a:endParaRPr>
          </a:p>
        </p:txBody>
      </p:sp>
      <p:sp>
        <p:nvSpPr>
          <p:cNvPr id="2070" name="AutoShape 22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4102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14" action="ppaction://hlinksldjump"/>
              </a:rPr>
              <a:t>$300</a:t>
            </a:r>
            <a:endParaRPr lang="en-US" sz="2400" dirty="0">
              <a:latin typeface="Times" charset="0"/>
            </a:endParaRPr>
          </a:p>
        </p:txBody>
      </p:sp>
      <p:sp>
        <p:nvSpPr>
          <p:cNvPr id="2071" name="AutoShape 23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4102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15" action="ppaction://hlinksldjump"/>
              </a:rPr>
              <a:t>$200</a:t>
            </a:r>
            <a:endParaRPr lang="en-US" sz="2400" dirty="0">
              <a:latin typeface="Times" charset="0"/>
            </a:endParaRPr>
          </a:p>
        </p:txBody>
      </p:sp>
      <p:sp>
        <p:nvSpPr>
          <p:cNvPr id="2072" name="AutoShape 24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4102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16" action="ppaction://hlinksldjump"/>
              </a:rPr>
              <a:t>$100</a:t>
            </a:r>
            <a:endParaRPr lang="en-US" sz="2400" dirty="0">
              <a:latin typeface="Times" charset="0"/>
            </a:endParaRPr>
          </a:p>
        </p:txBody>
      </p:sp>
      <p:sp>
        <p:nvSpPr>
          <p:cNvPr id="2073" name="AutoShape 25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8100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17" action="ppaction://hlinksldjump"/>
              </a:rPr>
              <a:t>$500</a:t>
            </a:r>
            <a:endParaRPr lang="en-US" sz="2400" dirty="0">
              <a:latin typeface="Times" charset="0"/>
            </a:endParaRPr>
          </a:p>
        </p:txBody>
      </p:sp>
      <p:sp>
        <p:nvSpPr>
          <p:cNvPr id="2074" name="AutoShape 26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8100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18" action="ppaction://hlinksldjump"/>
              </a:rPr>
              <a:t>$400</a:t>
            </a:r>
            <a:endParaRPr lang="en-US" sz="2400" dirty="0">
              <a:latin typeface="Times" charset="0"/>
            </a:endParaRPr>
          </a:p>
        </p:txBody>
      </p:sp>
      <p:sp>
        <p:nvSpPr>
          <p:cNvPr id="2075" name="AutoShape 27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38100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19" action="ppaction://hlinksldjump"/>
              </a:rPr>
              <a:t>$300</a:t>
            </a:r>
            <a:endParaRPr lang="en-US" sz="2400" dirty="0">
              <a:latin typeface="Times" charset="0"/>
            </a:endParaRPr>
          </a:p>
        </p:txBody>
      </p:sp>
      <p:sp>
        <p:nvSpPr>
          <p:cNvPr id="2076" name="AutoShape 28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38100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20" action="ppaction://hlinksldjump"/>
              </a:rPr>
              <a:t>$200</a:t>
            </a:r>
            <a:endParaRPr lang="en-US" sz="2400" dirty="0">
              <a:latin typeface="Times" charset="0"/>
            </a:endParaRPr>
          </a:p>
        </p:txBody>
      </p:sp>
      <p:sp>
        <p:nvSpPr>
          <p:cNvPr id="2077" name="AutoShape 29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38100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21" action="ppaction://hlinksldjump"/>
              </a:rPr>
              <a:t>$100</a:t>
            </a:r>
            <a:endParaRPr lang="en-US" sz="2400" dirty="0">
              <a:latin typeface="Times" charset="0"/>
            </a:endParaRPr>
          </a:p>
        </p:txBody>
      </p:sp>
      <p:sp>
        <p:nvSpPr>
          <p:cNvPr id="2078" name="AutoShape 30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21336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22" action="ppaction://hlinksldjump"/>
              </a:rPr>
              <a:t>$500</a:t>
            </a:r>
            <a:endParaRPr lang="en-US" sz="2400" dirty="0">
              <a:latin typeface="Times" charset="0"/>
            </a:endParaRPr>
          </a:p>
        </p:txBody>
      </p:sp>
      <p:sp>
        <p:nvSpPr>
          <p:cNvPr id="2079" name="AutoShape 31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21336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23" action="ppaction://hlinksldjump"/>
              </a:rPr>
              <a:t>$400</a:t>
            </a:r>
            <a:endParaRPr lang="en-US" sz="2400" dirty="0">
              <a:latin typeface="Times" charset="0"/>
            </a:endParaRPr>
          </a:p>
        </p:txBody>
      </p:sp>
      <p:sp>
        <p:nvSpPr>
          <p:cNvPr id="2080" name="AutoShape 32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21336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24" action="ppaction://hlinksldjump"/>
              </a:rPr>
              <a:t>$300</a:t>
            </a:r>
            <a:endParaRPr lang="en-US" sz="2400" dirty="0">
              <a:latin typeface="Times" charset="0"/>
            </a:endParaRPr>
          </a:p>
        </p:txBody>
      </p:sp>
      <p:sp>
        <p:nvSpPr>
          <p:cNvPr id="2081" name="AutoShape 33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21336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25" action="ppaction://hlinksldjump"/>
              </a:rPr>
              <a:t>$200</a:t>
            </a:r>
            <a:endParaRPr lang="en-US" sz="2400" dirty="0">
              <a:latin typeface="Times" charset="0"/>
            </a:endParaRPr>
          </a:p>
        </p:txBody>
      </p:sp>
      <p:sp>
        <p:nvSpPr>
          <p:cNvPr id="2082" name="AutoShape 34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21336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" charset="0"/>
                <a:hlinkClick r:id="rId26" action="ppaction://hlinksldjump"/>
              </a:rPr>
              <a:t>$100</a:t>
            </a:r>
            <a:endParaRPr lang="en-US" sz="2400" dirty="0">
              <a:latin typeface="Times" charset="0"/>
            </a:endParaRPr>
          </a:p>
        </p:txBody>
      </p:sp>
      <p:sp>
        <p:nvSpPr>
          <p:cNvPr id="2083" name="Rectangle 35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457200" y="6218238"/>
            <a:ext cx="82296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Final Jeopardy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$400</a:t>
            </a:r>
          </a:p>
        </p:txBody>
      </p:sp>
      <p:sp>
        <p:nvSpPr>
          <p:cNvPr id="1607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457200" y="1219200"/>
            <a:ext cx="8229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 the given fraction, figure out if it is equivalent to a fraction with 12 in the denominator. (Yes or no) If yes, what is the equivalent fraction with 12 in the denominator and a whole number in the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numerator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7/6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57200" y="47244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Yes,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14/12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3" grpId="0"/>
      <p:bldP spid="1607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$500</a:t>
            </a:r>
          </a:p>
        </p:txBody>
      </p:sp>
      <p:sp>
        <p:nvSpPr>
          <p:cNvPr id="1617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 given fraction, write an equivalent fraction whose denominator is given to you. Fill in the blank with a whole number.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3/2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__ /8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12/8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7" grpId="0"/>
      <p:bldP spid="1617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$100</a:t>
            </a:r>
          </a:p>
        </p:txBody>
      </p:sp>
      <p:sp>
        <p:nvSpPr>
          <p:cNvPr id="1628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 given fraction, write an equivalent fraction whose denominator is given to you. Fill in the blank with a whole number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3/10 = __/100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457200" y="4800600"/>
            <a:ext cx="8229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30/100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/>
      <p:bldP spid="1628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$200</a:t>
            </a:r>
          </a:p>
        </p:txBody>
      </p:sp>
      <p:sp>
        <p:nvSpPr>
          <p:cNvPr id="1638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Kevin has a container that contains 13 1/8 cups of water. He uses 2 3/8 cups from the container to water his plants. How much water is remaining in the container?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10 7/8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5" grpId="0"/>
      <p:bldP spid="1638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$300</a:t>
            </a:r>
          </a:p>
        </p:txBody>
      </p:sp>
      <p:sp>
        <p:nvSpPr>
          <p:cNvPr id="1648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0" y="1600200"/>
            <a:ext cx="8991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Arrange the numbers in </a:t>
            </a:r>
            <a:r>
              <a:rPr lang="en-US" sz="28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Increasing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order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3/10, 36/100, 1/100, 50, 1/10, 1, 2 1/100, 2 1/10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228600" y="4419600"/>
            <a:ext cx="86868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1/100, 1/10, 3/10, 36/100, 1, 2 1/100, 2 1/10, 50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9" grpId="0"/>
      <p:bldP spid="1648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$400</a:t>
            </a:r>
          </a:p>
        </p:txBody>
      </p:sp>
      <p:sp>
        <p:nvSpPr>
          <p:cNvPr id="1658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Which expressions are greater than 1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13 x 1/10       5 x 2/11    6 x 2/9   3 x 5/12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733800"/>
            <a:ext cx="7772400" cy="278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13 x 1/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10 =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13/10 &gt; 1</a:t>
            </a:r>
          </a:p>
          <a:p>
            <a:pPr>
              <a:lnSpc>
                <a:spcPct val="14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5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 2/11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= 10/11 &lt; 1   </a:t>
            </a:r>
          </a:p>
          <a:p>
            <a:pPr>
              <a:lnSpc>
                <a:spcPct val="14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6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 2/9 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12/9 &gt; 1 </a:t>
            </a:r>
          </a:p>
          <a:p>
            <a:pPr>
              <a:lnSpc>
                <a:spcPct val="14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 5/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12 =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15/12 &gt; 1 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3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3 - $500</a:t>
            </a:r>
          </a:p>
        </p:txBody>
      </p:sp>
      <p:sp>
        <p:nvSpPr>
          <p:cNvPr id="1669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Which expressions are equal to 4 x 5/3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 x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1/3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2 x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10/3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3 x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5/4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5 x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1/12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5 x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1/20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457200" y="4191000"/>
            <a:ext cx="8229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4038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20 x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1/3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2 x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10/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7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4 - $100</a:t>
            </a:r>
          </a:p>
        </p:txBody>
      </p:sp>
      <p:sp>
        <p:nvSpPr>
          <p:cNvPr id="1679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There are 5 bags of chips in a basket. Each bags weighs 5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1/3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oz. Find the total weight of 5 bags.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49530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26  </a:t>
            </a:r>
            <a:r>
              <a:rPr lang="en-US" sz="2000" b="1" dirty="0" smtClean="0"/>
              <a:t>2/3</a:t>
            </a:r>
            <a:r>
              <a:rPr lang="en-US" sz="2800" dirty="0" smtClean="0"/>
              <a:t>  </a:t>
            </a:r>
            <a:r>
              <a:rPr lang="en-US" sz="2800" dirty="0" err="1" smtClean="0"/>
              <a:t>oz</a:t>
            </a:r>
            <a:endParaRPr lang="en-US" sz="28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1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4 - $200</a:t>
            </a:r>
          </a:p>
        </p:txBody>
      </p:sp>
      <p:sp>
        <p:nvSpPr>
          <p:cNvPr id="1689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There are 8 bottles of milk on the table. Each bottle contains 3/5 liter of milk. Find the total amount of milk in the 8 bottles. </a:t>
            </a: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7244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  4/5 liters</a:t>
            </a:r>
            <a:endParaRPr lang="en-US" sz="28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4 - $300</a:t>
            </a:r>
          </a:p>
        </p:txBody>
      </p:sp>
      <p:sp>
        <p:nvSpPr>
          <p:cNvPr id="16998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457200" y="1219200"/>
            <a:ext cx="8229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2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Express each decimal fraction as a finite decimal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507/10 =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971800"/>
            <a:ext cx="495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50.7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038600"/>
            <a:ext cx="3505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507/100  =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4419600"/>
            <a:ext cx="2971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5.07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5334000"/>
            <a:ext cx="2743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/100 =       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0" y="5715000"/>
            <a:ext cx="2438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.02</a:t>
            </a:r>
            <a:endParaRPr lang="en-US" sz="32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9" grpId="0"/>
      <p:bldP spid="7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$100</a:t>
            </a:r>
          </a:p>
        </p:txBody>
      </p:sp>
      <p:sp>
        <p:nvSpPr>
          <p:cNvPr id="13312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Add the fractions</a:t>
            </a:r>
          </a:p>
          <a:p>
            <a:pPr marL="0" indent="0"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3 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4_ 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10    100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3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62400"/>
            <a:ext cx="8229600" cy="2133600"/>
          </a:xfrm>
        </p:spPr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3  x 10 = 30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30 + 4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=    </a:t>
            </a: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34_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10 x 10 = 100     100          100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4 - $400</a:t>
            </a:r>
          </a:p>
        </p:txBody>
      </p:sp>
      <p:sp>
        <p:nvSpPr>
          <p:cNvPr id="17101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Express the finite decimal as a fraction or mixed number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3.9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4343400"/>
            <a:ext cx="3048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4800" dirty="0" smtClean="0"/>
              <a:t>       9</a:t>
            </a:r>
          </a:p>
          <a:p>
            <a:pPr>
              <a:lnSpc>
                <a:spcPct val="50000"/>
              </a:lnSpc>
            </a:pPr>
            <a:r>
              <a:rPr lang="en-US" sz="4800" dirty="0" smtClean="0"/>
              <a:t> </a:t>
            </a:r>
            <a:r>
              <a:rPr lang="en-US" sz="7200" dirty="0" smtClean="0"/>
              <a:t>3</a:t>
            </a:r>
            <a:r>
              <a:rPr lang="en-US" sz="4800" dirty="0" smtClean="0"/>
              <a:t>   ---</a:t>
            </a:r>
          </a:p>
          <a:p>
            <a:pPr>
              <a:lnSpc>
                <a:spcPct val="50000"/>
              </a:lnSpc>
            </a:pPr>
            <a:r>
              <a:rPr lang="en-US" sz="4800" dirty="0"/>
              <a:t> </a:t>
            </a:r>
            <a:r>
              <a:rPr lang="en-US" sz="4800" dirty="0" smtClean="0"/>
              <a:t>      10</a:t>
            </a:r>
            <a:endParaRPr lang="en-US" sz="3200" dirty="0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3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4 - $500</a:t>
            </a:r>
          </a:p>
        </p:txBody>
      </p:sp>
      <p:sp>
        <p:nvSpPr>
          <p:cNvPr id="17203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Express the finite decimal as a fraction </a:t>
            </a: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.86 =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6482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86/100</a:t>
            </a:r>
            <a:endParaRPr lang="en-US" sz="28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7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5 - $100</a:t>
            </a:r>
          </a:p>
        </p:txBody>
      </p:sp>
      <p:sp>
        <p:nvSpPr>
          <p:cNvPr id="1730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447800"/>
            <a:ext cx="7239000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Express the finite decimal as a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fraction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41.09 =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3505200"/>
            <a:ext cx="4191000" cy="70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dirty="0"/>
              <a:t> </a:t>
            </a:r>
            <a:r>
              <a:rPr lang="en-US" dirty="0" smtClean="0"/>
              <a:t>          9</a:t>
            </a:r>
            <a:endParaRPr lang="en-US" dirty="0"/>
          </a:p>
          <a:p>
            <a:pPr>
              <a:lnSpc>
                <a:spcPct val="50000"/>
              </a:lnSpc>
            </a:pPr>
            <a:r>
              <a:rPr lang="en-US" dirty="0"/>
              <a:t> </a:t>
            </a:r>
            <a:r>
              <a:rPr lang="en-US" sz="3200" dirty="0" smtClean="0"/>
              <a:t>41</a:t>
            </a:r>
            <a:r>
              <a:rPr lang="en-US" dirty="0" smtClean="0"/>
              <a:t>   </a:t>
            </a:r>
            <a:r>
              <a:rPr lang="en-US" dirty="0"/>
              <a:t>--</a:t>
            </a:r>
            <a:r>
              <a:rPr lang="en-US" dirty="0" smtClean="0"/>
              <a:t>--</a:t>
            </a:r>
            <a:endParaRPr lang="en-US" dirty="0"/>
          </a:p>
          <a:p>
            <a:pPr>
              <a:lnSpc>
                <a:spcPct val="50000"/>
              </a:lnSpc>
            </a:pPr>
            <a:r>
              <a:rPr lang="en-US" dirty="0"/>
              <a:t>       </a:t>
            </a:r>
            <a:r>
              <a:rPr lang="en-US" dirty="0" smtClean="0"/>
              <a:t>  100</a:t>
            </a:r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5 - $200</a:t>
            </a:r>
          </a:p>
        </p:txBody>
      </p:sp>
      <p:sp>
        <p:nvSpPr>
          <p:cNvPr id="1740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Compare pair of numbers by placing &lt; or = or &gt; sign between them.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7/10                  17/100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3124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&gt;</a:t>
            </a:r>
            <a:endParaRPr lang="en-US" sz="28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5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5 - $300</a:t>
            </a:r>
          </a:p>
        </p:txBody>
      </p:sp>
      <p:sp>
        <p:nvSpPr>
          <p:cNvPr id="1751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Compare pair of numbers by placing &lt; or = or &gt; sign between them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3/5                            5/10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1400" y="2895600"/>
            <a:ext cx="152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&gt;</a:t>
            </a:r>
            <a:endParaRPr lang="en-US" sz="32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9" grpId="0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5 - $400</a:t>
            </a:r>
          </a:p>
        </p:txBody>
      </p:sp>
      <p:sp>
        <p:nvSpPr>
          <p:cNvPr id="1761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Compare pair of numbers by placing &lt; or = or &gt; sign between them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2/6                              1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1400" y="28956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&lt;</a:t>
            </a:r>
            <a:endParaRPr lang="en-US" sz="44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5 - $500</a:t>
            </a:r>
          </a:p>
        </p:txBody>
      </p:sp>
      <p:sp>
        <p:nvSpPr>
          <p:cNvPr id="17715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Compare pair of numbers by placing &lt; or = or &gt; sign between them.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.9                 .23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14800" y="2895600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&gt;</a:t>
            </a:r>
            <a:endParaRPr lang="en-US" sz="32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Final Jeopardy</a:t>
            </a:r>
          </a:p>
        </p:txBody>
      </p:sp>
      <p:sp>
        <p:nvSpPr>
          <p:cNvPr id="18227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Compare pair of numbers by placing &lt; or = or &gt; sign between them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.98                           1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82279" name="Picture 7">
            <a:hlinkClick r:id="rId4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35800" y="180975"/>
            <a:ext cx="1879600" cy="1481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14800" y="3048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&lt;</a:t>
            </a:r>
            <a:endParaRPr lang="en-US" sz="36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7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$200</a:t>
            </a:r>
          </a:p>
        </p:txBody>
      </p:sp>
      <p:sp>
        <p:nvSpPr>
          <p:cNvPr id="1341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Add the fractions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8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39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+ </a:t>
            </a:r>
            <a:r>
              <a:rPr lang="en-US" sz="28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3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+  </a:t>
            </a:r>
            <a:r>
              <a:rPr lang="en-US" sz="28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1_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100    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  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100</a:t>
            </a:r>
            <a:endParaRPr lang="en-US" sz="2800" dirty="0"/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u="sng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457200" y="2133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0386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u="sng" dirty="0" smtClean="0"/>
              <a:t> 70 </a:t>
            </a:r>
          </a:p>
          <a:p>
            <a:r>
              <a:rPr lang="en-US" sz="2800" dirty="0" smtClean="0"/>
              <a:t>  100</a:t>
            </a:r>
            <a:endParaRPr lang="en-US" sz="28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1 - $300</a:t>
            </a:r>
          </a:p>
        </p:txBody>
      </p:sp>
      <p:sp>
        <p:nvSpPr>
          <p:cNvPr id="1351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457200" y="3733800"/>
            <a:ext cx="8229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93_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100</a:t>
            </a: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4572000" cy="15573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Add the fractions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_</a:t>
            </a:r>
            <a:r>
              <a:rPr lang="en-US" sz="28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 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en-US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7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+  </a:t>
            </a:r>
            <a:r>
              <a:rPr lang="en-US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3_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10      10     100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1 - $400</a:t>
            </a:r>
          </a:p>
        </p:txBody>
      </p:sp>
      <p:sp>
        <p:nvSpPr>
          <p:cNvPr id="1361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457200" y="1371600"/>
            <a:ext cx="8229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Express the following improper fraction as a mixed number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25_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581400"/>
            <a:ext cx="708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25 divided by 4 = 6 and 1/4</a:t>
            </a:r>
            <a:endParaRPr lang="en-US" sz="32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8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$500</a:t>
            </a:r>
          </a:p>
        </p:txBody>
      </p:sp>
      <p:sp>
        <p:nvSpPr>
          <p:cNvPr id="1372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Vanessa measured out 3  2/3 cups of juice into a bowl. She then added to it another 4  2/3 cups. How many total cups of juice are now in the bowl?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8  1/3 Cups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/>
      <p:bldP spid="1372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$100</a:t>
            </a:r>
          </a:p>
        </p:txBody>
      </p:sp>
      <p:sp>
        <p:nvSpPr>
          <p:cNvPr id="138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Using a complete English sentence, state the Fundamental fact about equivalent fractions (FFEF).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3352800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fraction is unchanged when we multiply BOTH the numerator and denominator by the same (non-zero, whole) number</a:t>
            </a:r>
            <a:endParaRPr lang="en-US" sz="32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5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$200</a:t>
            </a:r>
          </a:p>
        </p:txBody>
      </p:sp>
      <p:sp>
        <p:nvSpPr>
          <p:cNvPr id="1587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457200" y="1295400"/>
            <a:ext cx="8229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 the given fraction, figure out if it is equivalent to a fraction with 12 in the denominator. (Yes or no) If yes, what is the equivalent fraction with 12 in the denominator and a whole number in the numerator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½ 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53340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Yes, </a:t>
            </a:r>
            <a:r>
              <a:rPr lang="en-US" sz="2800" b="1" dirty="0" smtClean="0"/>
              <a:t>6/12 </a:t>
            </a:r>
            <a:endParaRPr lang="en-US" sz="2800" b="1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5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$300</a:t>
            </a:r>
          </a:p>
        </p:txBody>
      </p:sp>
      <p:sp>
        <p:nvSpPr>
          <p:cNvPr id="1597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457200" y="1371600"/>
            <a:ext cx="8229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 the given fraction, figure out if it is equivalent to a fraction with 12 in the denominator.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(Yes or no) If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yes, what is the equivalent fraction with 12 in the denominator and a whole number in the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numerator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6/5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457200" y="48768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0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/>
      <p:bldP spid="159750" grpId="0"/>
    </p:bldLst>
  </p:timing>
</p:sld>
</file>

<file path=ppt/theme/theme1.xml><?xml version="1.0" encoding="utf-8"?>
<a:theme xmlns:a="http://schemas.openxmlformats.org/drawingml/2006/main" name="Slit">
  <a:themeElements>
    <a:clrScheme name="Slit 9">
      <a:dk1>
        <a:srgbClr val="000000"/>
      </a:dk1>
      <a:lt1>
        <a:srgbClr val="FFFFFF"/>
      </a:lt1>
      <a:dk2>
        <a:srgbClr val="000000"/>
      </a:dk2>
      <a:lt2>
        <a:srgbClr val="E6E6E6"/>
      </a:lt2>
      <a:accent1>
        <a:srgbClr val="66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8A8AE7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ＭＳ Ｐゴシック"/>
        <a:cs typeface="Arial"/>
      </a:majorFont>
      <a:minorFont>
        <a:latin typeface="Tahom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10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11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2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3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4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5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6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7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8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9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2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20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21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2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3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4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5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6.xml><?xml version="1.0" encoding="utf-8"?>
<a:themeOverride xmlns:a="http://schemas.openxmlformats.org/drawingml/2006/main">
  <a:clrScheme name="Slit 4">
    <a:dk1>
      <a:srgbClr val="3A7400"/>
    </a:dk1>
    <a:lt1>
      <a:srgbClr val="FFFFFF"/>
    </a:lt1>
    <a:dk2>
      <a:srgbClr val="2E5C00"/>
    </a:dk2>
    <a:lt2>
      <a:srgbClr val="FFFFFF"/>
    </a:lt2>
    <a:accent1>
      <a:srgbClr val="79CA02"/>
    </a:accent1>
    <a:accent2>
      <a:srgbClr val="008080"/>
    </a:accent2>
    <a:accent3>
      <a:srgbClr val="ADB5AA"/>
    </a:accent3>
    <a:accent4>
      <a:srgbClr val="DADADA"/>
    </a:accent4>
    <a:accent5>
      <a:srgbClr val="BEE1AA"/>
    </a:accent5>
    <a:accent6>
      <a:srgbClr val="007373"/>
    </a:accent6>
    <a:hlink>
      <a:srgbClr val="A8DE0E"/>
    </a:hlink>
    <a:folHlink>
      <a:srgbClr val="00CC66"/>
    </a:folHlink>
  </a:clrScheme>
</a:themeOverride>
</file>

<file path=ppt/theme/themeOverride3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4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5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6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7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8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9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242</TotalTime>
  <Words>1028</Words>
  <Application>Microsoft Macintosh PowerPoint</Application>
  <PresentationFormat>On-screen Show (4:3)</PresentationFormat>
  <Paragraphs>167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Slit</vt:lpstr>
      <vt:lpstr>Jeopardy</vt:lpstr>
      <vt:lpstr>1 - $100</vt:lpstr>
      <vt:lpstr>1 - $200</vt:lpstr>
      <vt:lpstr>1 - $300</vt:lpstr>
      <vt:lpstr>1 - $400</vt:lpstr>
      <vt:lpstr>1 - $500</vt:lpstr>
      <vt:lpstr>2 - $100</vt:lpstr>
      <vt:lpstr>2 - $200</vt:lpstr>
      <vt:lpstr>2 - $300</vt:lpstr>
      <vt:lpstr>2 - $400</vt:lpstr>
      <vt:lpstr>2 - $500</vt:lpstr>
      <vt:lpstr>3 - $100</vt:lpstr>
      <vt:lpstr>3 - $200</vt:lpstr>
      <vt:lpstr>3 - $300</vt:lpstr>
      <vt:lpstr>3 - $400</vt:lpstr>
      <vt:lpstr>3 - $500</vt:lpstr>
      <vt:lpstr>4 - $100</vt:lpstr>
      <vt:lpstr>4 - $200</vt:lpstr>
      <vt:lpstr>4 - $300</vt:lpstr>
      <vt:lpstr>4 - $400</vt:lpstr>
      <vt:lpstr>4 - $500</vt:lpstr>
      <vt:lpstr>5 - $100</vt:lpstr>
      <vt:lpstr>5 - $200</vt:lpstr>
      <vt:lpstr>5 - $300</vt:lpstr>
      <vt:lpstr>5 - $400</vt:lpstr>
      <vt:lpstr>5 - $500</vt:lpstr>
      <vt:lpstr>Final Jeopardy</vt:lpstr>
    </vt:vector>
  </TitlesOfParts>
  <Company>Adams 12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Janet Walter</dc:creator>
  <cp:lastModifiedBy>Ginny Brown</cp:lastModifiedBy>
  <cp:revision>26</cp:revision>
  <dcterms:created xsi:type="dcterms:W3CDTF">2003-06-20T20:17:15Z</dcterms:created>
  <dcterms:modified xsi:type="dcterms:W3CDTF">2016-02-26T00:14:07Z</dcterms:modified>
</cp:coreProperties>
</file>