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78" r:id="rId6"/>
    <p:sldId id="260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4D89-1155-B741-8230-800358256DA6}" type="datetimeFigureOut">
              <a:rPr lang="en-US" smtClean="0"/>
              <a:t>1/10/17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39173-075A-B744-B895-1BB3D710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3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2" y="184150"/>
            <a:ext cx="7583488" cy="1679575"/>
          </a:xfrm>
        </p:spPr>
        <p:txBody>
          <a:bodyPr/>
          <a:lstStyle/>
          <a:p>
            <a:r>
              <a:rPr lang="en-US" sz="8000" dirty="0" smtClean="0">
                <a:solidFill>
                  <a:srgbClr val="800000"/>
                </a:solidFill>
                <a:latin typeface="Copperplate Gothic Bold"/>
                <a:cs typeface="Copperplate Gothic Bold"/>
              </a:rPr>
              <a:t>Division…</a:t>
            </a:r>
            <a:endParaRPr lang="en-US" sz="8000" dirty="0">
              <a:solidFill>
                <a:srgbClr val="800000"/>
              </a:solidFill>
              <a:latin typeface="Copperplate Gothic Bold"/>
              <a:cs typeface="Copperplate Goth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2" y="1924050"/>
            <a:ext cx="7583487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Gill Sans Ultra Bold"/>
                <a:cs typeface="Gill Sans Ultra Bold"/>
              </a:rPr>
              <a:t>With Remainder, Written Precisely!</a:t>
            </a:r>
            <a:endParaRPr lang="en-US" sz="4400" dirty="0">
              <a:latin typeface="Gill Sans Ultra Bold"/>
              <a:cs typeface="Gill Sans Ultra Bold"/>
            </a:endParaRPr>
          </a:p>
        </p:txBody>
      </p:sp>
      <p:pic>
        <p:nvPicPr>
          <p:cNvPr id="4" name="Picture 3" descr="downloa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900" y="3676650"/>
            <a:ext cx="26035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8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9647"/>
            <a:ext cx="9143999" cy="3593354"/>
          </a:xfrm>
        </p:spPr>
        <p:txBody>
          <a:bodyPr/>
          <a:lstStyle/>
          <a:p>
            <a:pPr algn="l"/>
            <a:r>
              <a:rPr lang="en-US" sz="3600" dirty="0" smtClean="0"/>
              <a:t>Suppose we have </a:t>
            </a:r>
            <a:r>
              <a:rPr lang="en-US" sz="3600" dirty="0" smtClean="0">
                <a:solidFill>
                  <a:srgbClr val="FF0000"/>
                </a:solidFill>
              </a:rPr>
              <a:t>22 </a:t>
            </a:r>
            <a:r>
              <a:rPr lang="en-US" sz="3600" dirty="0" smtClean="0"/>
              <a:t>apples. We need to give away exactly </a:t>
            </a:r>
            <a:r>
              <a:rPr lang="en-US" sz="3600" dirty="0" smtClean="0">
                <a:solidFill>
                  <a:srgbClr val="0000FF"/>
                </a:solidFill>
              </a:rPr>
              <a:t>5 </a:t>
            </a:r>
            <a:r>
              <a:rPr lang="en-US" sz="3600" dirty="0" smtClean="0"/>
              <a:t>apples to each person.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>
                <a:solidFill>
                  <a:schemeClr val="accent2">
                    <a:lumMod val="75000"/>
                  </a:schemeClr>
                </a:solidFill>
              </a:rPr>
              <a:t>What is the maximum number of people who receive apples</a:t>
            </a:r>
            <a:r>
              <a:rPr lang="en-US" sz="2800" b="0" dirty="0" smtClean="0"/>
              <a:t>?</a:t>
            </a:r>
            <a:br>
              <a:rPr lang="en-US" sz="2800" b="0" dirty="0" smtClean="0"/>
            </a:br>
            <a:r>
              <a:rPr lang="en-US" sz="2800" b="0" dirty="0" smtClean="0">
                <a:solidFill>
                  <a:schemeClr val="tx1"/>
                </a:solidFill>
              </a:rPr>
              <a:t>How many apples are remaining</a:t>
            </a:r>
            <a:r>
              <a:rPr lang="en-US" sz="2800" b="0" dirty="0" smtClean="0"/>
              <a:t>?</a:t>
            </a:r>
            <a:endParaRPr lang="en-US" sz="2800" b="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6875" y="4460875"/>
            <a:ext cx="779462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1250" y="5388263"/>
            <a:ext cx="66992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22 </a:t>
            </a:r>
            <a:r>
              <a:rPr lang="en-US" sz="3200" dirty="0" smtClean="0"/>
              <a:t>= </a:t>
            </a:r>
            <a:r>
              <a:rPr lang="en-US" sz="3200" dirty="0" smtClean="0"/>
              <a:t>( </a:t>
            </a:r>
            <a:r>
              <a:rPr lang="en-US" sz="3200" dirty="0" smtClean="0">
                <a:solidFill>
                  <a:srgbClr val="0000FF"/>
                </a:solidFill>
              </a:rPr>
              <a:t>5  </a:t>
            </a:r>
            <a:r>
              <a:rPr lang="en-US" sz="3200" dirty="0" smtClean="0"/>
              <a:t>x </a:t>
            </a:r>
            <a:r>
              <a:rPr lang="en-US" sz="3200" dirty="0" smtClean="0">
                <a:solidFill>
                  <a:srgbClr val="008000"/>
                </a:solidFill>
              </a:rPr>
              <a:t>_____</a:t>
            </a:r>
            <a:r>
              <a:rPr lang="en-US" sz="3200" dirty="0" smtClean="0"/>
              <a:t> ) </a:t>
            </a:r>
            <a:r>
              <a:rPr lang="en-US" sz="3200" dirty="0" smtClean="0"/>
              <a:t>+ ____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28750" y="4337050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79650" y="4337050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36900" y="4321175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0400" y="4337050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25900" y="4337050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30775" y="4368800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6875" y="4591050"/>
            <a:ext cx="600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0          5          10          15          20          25         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175125" y="4333875"/>
            <a:ext cx="0" cy="25400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02125" y="4318000"/>
            <a:ext cx="0" cy="25400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0400" y="4159250"/>
            <a:ext cx="76835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11300" y="4159250"/>
            <a:ext cx="76835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68550" y="4159250"/>
            <a:ext cx="76835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57550" y="4159250"/>
            <a:ext cx="76835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50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285750"/>
            <a:ext cx="871537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4400" dirty="0" smtClean="0">
                <a:solidFill>
                  <a:srgbClr val="FF0000"/>
                </a:solidFill>
              </a:rPr>
              <a:t>22</a:t>
            </a:r>
            <a:r>
              <a:rPr lang="en-US" sz="4400" dirty="0" smtClean="0"/>
              <a:t>  =   (   </a:t>
            </a:r>
            <a:r>
              <a:rPr lang="en-US" sz="4400" dirty="0">
                <a:solidFill>
                  <a:srgbClr val="0000FF"/>
                </a:solidFill>
              </a:rPr>
              <a:t>5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dirty="0" smtClean="0"/>
              <a:t>    </a:t>
            </a:r>
            <a:r>
              <a:rPr lang="en-US" sz="4400" dirty="0" smtClean="0"/>
              <a:t>x    </a:t>
            </a:r>
            <a:r>
              <a:rPr lang="en-US" sz="4400" dirty="0" smtClean="0">
                <a:solidFill>
                  <a:srgbClr val="0000FF"/>
                </a:solidFill>
              </a:rPr>
              <a:t> </a:t>
            </a:r>
            <a:r>
              <a:rPr lang="en-US" sz="4400" dirty="0" smtClean="0">
                <a:solidFill>
                  <a:srgbClr val="008000"/>
                </a:solidFill>
              </a:rPr>
              <a:t>5</a:t>
            </a:r>
            <a:r>
              <a:rPr lang="en-US" sz="4400" dirty="0" smtClean="0">
                <a:solidFill>
                  <a:srgbClr val="0000FF"/>
                </a:solidFill>
              </a:rPr>
              <a:t>   </a:t>
            </a:r>
            <a:r>
              <a:rPr lang="en-US" sz="4400" dirty="0" smtClean="0"/>
              <a:t>)   +    2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Dividend</a:t>
            </a:r>
            <a:r>
              <a:rPr lang="en-US" sz="3200" dirty="0" smtClean="0"/>
              <a:t> </a:t>
            </a:r>
            <a:r>
              <a:rPr lang="en-US" sz="3200" dirty="0" smtClean="0"/>
              <a:t>     </a:t>
            </a:r>
            <a:r>
              <a:rPr lang="en-US" sz="3200" dirty="0" smtClean="0">
                <a:solidFill>
                  <a:srgbClr val="0000FF"/>
                </a:solidFill>
              </a:rPr>
              <a:t>Divisor</a:t>
            </a:r>
            <a:r>
              <a:rPr lang="en-US" sz="3200" dirty="0" smtClean="0"/>
              <a:t> 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Quotient</a:t>
            </a:r>
            <a:r>
              <a:rPr lang="en-US" sz="3200" dirty="0" smtClean="0"/>
              <a:t>    Remainder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111375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Dividend</a:t>
            </a:r>
            <a:r>
              <a:rPr lang="en-US" sz="3200" dirty="0" smtClean="0"/>
              <a:t>- the number you are dividing up</a:t>
            </a:r>
          </a:p>
          <a:p>
            <a:endParaRPr lang="en-US" sz="3200" dirty="0"/>
          </a:p>
          <a:p>
            <a:r>
              <a:rPr lang="en-US" sz="4000" dirty="0">
                <a:solidFill>
                  <a:srgbClr val="0000FF"/>
                </a:solidFill>
              </a:rPr>
              <a:t>Divisor</a:t>
            </a:r>
            <a:r>
              <a:rPr lang="en-US" sz="3200" dirty="0"/>
              <a:t>- number you are dividing </a:t>
            </a:r>
            <a:r>
              <a:rPr lang="en-US" sz="3200" dirty="0" smtClean="0"/>
              <a:t>by</a:t>
            </a: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Quotient</a:t>
            </a:r>
            <a:r>
              <a:rPr lang="en-US" sz="3200" dirty="0" smtClean="0"/>
              <a:t>- The answer (copies of)</a:t>
            </a:r>
          </a:p>
          <a:p>
            <a:endParaRPr lang="en-US" sz="3200" dirty="0"/>
          </a:p>
          <a:p>
            <a:r>
              <a:rPr lang="en-US" sz="4000" b="1" dirty="0" smtClean="0"/>
              <a:t>Remainder</a:t>
            </a:r>
            <a:r>
              <a:rPr lang="en-US" sz="3200" dirty="0" smtClean="0"/>
              <a:t>- amount left over- MUST be less than the divisor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7446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9646"/>
            <a:ext cx="9144000" cy="41172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Find the </a:t>
            </a:r>
            <a:br>
              <a:rPr lang="en-US" dirty="0" smtClean="0"/>
            </a:br>
            <a:r>
              <a:rPr lang="en-US" dirty="0" smtClean="0"/>
              <a:t>quotient and remainder </a:t>
            </a:r>
            <a:br>
              <a:rPr lang="en-US" dirty="0" smtClean="0"/>
            </a:br>
            <a:r>
              <a:rPr lang="en-US" dirty="0" smtClean="0"/>
              <a:t>when </a:t>
            </a:r>
            <a:r>
              <a:rPr lang="en-US" dirty="0" smtClean="0">
                <a:solidFill>
                  <a:srgbClr val="FF0000"/>
                </a:solidFill>
              </a:rPr>
              <a:t>49 </a:t>
            </a:r>
            <a:r>
              <a:rPr lang="en-US" dirty="0" smtClean="0"/>
              <a:t>is divided by </a:t>
            </a:r>
            <a:r>
              <a:rPr lang="en-US" dirty="0" smtClean="0">
                <a:solidFill>
                  <a:srgbClr val="0000FF"/>
                </a:solidFill>
              </a:rPr>
              <a:t>8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sz="2800" b="0" dirty="0" smtClean="0">
                <a:solidFill>
                  <a:schemeClr val="tx1"/>
                </a:solidFill>
              </a:rPr>
              <a:t>Write an equation that expresses the relationship between</a:t>
            </a:r>
            <a:br>
              <a:rPr lang="en-US" sz="2800" b="0" dirty="0" smtClean="0">
                <a:solidFill>
                  <a:schemeClr val="tx1"/>
                </a:solidFill>
              </a:rPr>
            </a:br>
            <a:r>
              <a:rPr lang="en-US" sz="2800" b="0" dirty="0" smtClean="0">
                <a:solidFill>
                  <a:schemeClr val="tx1"/>
                </a:solidFill>
              </a:rPr>
              <a:t> the </a:t>
            </a:r>
            <a:r>
              <a:rPr lang="en-US" sz="3200" b="0" dirty="0" smtClean="0">
                <a:solidFill>
                  <a:srgbClr val="FF0000"/>
                </a:solidFill>
              </a:rPr>
              <a:t>dividend</a:t>
            </a:r>
            <a:r>
              <a:rPr lang="en-US" sz="3200" b="0" dirty="0" smtClean="0">
                <a:solidFill>
                  <a:schemeClr val="tx1"/>
                </a:solidFill>
              </a:rPr>
              <a:t>, </a:t>
            </a:r>
            <a:r>
              <a:rPr lang="en-US" sz="3200" b="0" dirty="0" smtClean="0">
                <a:solidFill>
                  <a:srgbClr val="0000FF"/>
                </a:solidFill>
              </a:rPr>
              <a:t>divisor, </a:t>
            </a:r>
            <a:r>
              <a:rPr lang="en-US" sz="3200" b="0" dirty="0" smtClean="0">
                <a:solidFill>
                  <a:schemeClr val="accent2">
                    <a:lumMod val="75000"/>
                  </a:schemeClr>
                </a:solidFill>
              </a:rPr>
              <a:t>quotient</a:t>
            </a:r>
            <a:r>
              <a:rPr lang="en-US" sz="3200" b="0" dirty="0">
                <a:solidFill>
                  <a:schemeClr val="tx1"/>
                </a:solidFill>
              </a:rPr>
              <a:t>, </a:t>
            </a:r>
            <a:r>
              <a:rPr lang="en-US" sz="3200" b="0" dirty="0" smtClean="0">
                <a:solidFill>
                  <a:schemeClr val="tx1"/>
                </a:solidFill>
              </a:rPr>
              <a:t>and </a:t>
            </a:r>
            <a:r>
              <a:rPr lang="en-US" sz="3200" b="0" dirty="0" smtClean="0">
                <a:solidFill>
                  <a:schemeClr val="tx1"/>
                </a:solidFill>
              </a:rPr>
              <a:t>remainder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endParaRPr lang="en-US" sz="32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269875" y="4206875"/>
            <a:ext cx="8667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_49_</a:t>
            </a:r>
            <a:r>
              <a:rPr lang="en-US" sz="4000" dirty="0" smtClean="0"/>
              <a:t>  </a:t>
            </a:r>
            <a:r>
              <a:rPr lang="en-US" sz="4000" dirty="0" smtClean="0"/>
              <a:t>=  </a:t>
            </a:r>
            <a:r>
              <a:rPr lang="en-US" sz="4000" dirty="0" smtClean="0"/>
              <a:t>(</a:t>
            </a:r>
            <a:r>
              <a:rPr lang="en-US" sz="4000" u="sng" dirty="0" smtClean="0">
                <a:solidFill>
                  <a:srgbClr val="0000FF"/>
                </a:solidFill>
              </a:rPr>
              <a:t>__8_</a:t>
            </a:r>
            <a:r>
              <a:rPr lang="en-US" sz="4000" dirty="0" smtClean="0">
                <a:solidFill>
                  <a:srgbClr val="0000FF"/>
                </a:solidFill>
              </a:rPr>
              <a:t>  </a:t>
            </a:r>
            <a:r>
              <a:rPr lang="en-US" sz="4000" dirty="0" smtClean="0"/>
              <a:t>x  </a:t>
            </a:r>
            <a:r>
              <a:rPr lang="en-US" sz="4000" dirty="0" smtClean="0">
                <a:solidFill>
                  <a:srgbClr val="008000"/>
                </a:solidFill>
              </a:rPr>
              <a:t>____</a:t>
            </a:r>
            <a:r>
              <a:rPr lang="en-US" sz="4000" dirty="0" smtClean="0"/>
              <a:t> )  +  _____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69875" y="5286375"/>
            <a:ext cx="866775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are looking at the </a:t>
            </a:r>
            <a:r>
              <a:rPr lang="en-US" sz="2800" dirty="0" smtClean="0">
                <a:solidFill>
                  <a:srgbClr val="0000FF"/>
                </a:solidFill>
              </a:rPr>
              <a:t>divisor 8,</a:t>
            </a:r>
            <a:r>
              <a:rPr lang="en-US" sz="2800" dirty="0" smtClean="0"/>
              <a:t> and asking: </a:t>
            </a:r>
          </a:p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What is the maximum number of copies of </a:t>
            </a:r>
            <a:r>
              <a:rPr lang="en-US" sz="2800" dirty="0" smtClean="0">
                <a:solidFill>
                  <a:srgbClr val="0000FF"/>
                </a:solidFill>
              </a:rPr>
              <a:t>8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that are in </a:t>
            </a:r>
            <a:r>
              <a:rPr lang="en-US" sz="2800" dirty="0" smtClean="0">
                <a:solidFill>
                  <a:srgbClr val="FF0000"/>
                </a:solidFill>
              </a:rPr>
              <a:t>49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4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281" y="0"/>
            <a:ext cx="837925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49</a:t>
            </a:r>
            <a:r>
              <a:rPr lang="en-US" sz="2800" dirty="0" smtClean="0"/>
              <a:t> ÷ </a:t>
            </a:r>
            <a:r>
              <a:rPr lang="en-US" sz="2800" dirty="0" smtClean="0">
                <a:solidFill>
                  <a:srgbClr val="0000FF"/>
                </a:solidFill>
              </a:rPr>
              <a:t>8</a:t>
            </a:r>
            <a:r>
              <a:rPr lang="en-US" sz="2800" dirty="0" smtClean="0"/>
              <a:t> = </a:t>
            </a:r>
            <a:r>
              <a:rPr lang="en-US" sz="2800" dirty="0" smtClean="0">
                <a:latin typeface="Arial"/>
                <a:cs typeface="Arial"/>
              </a:rPr>
              <a:t>_</a:t>
            </a:r>
            <a:r>
              <a:rPr lang="en-US" sz="2800" u="sng" dirty="0" smtClean="0">
                <a:latin typeface="Arial"/>
                <a:cs typeface="Arial"/>
              </a:rPr>
              <a:t>?_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42179"/>
            <a:ext cx="914399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STEP 1) Identify the Dividend and Divisor and add them to your equation.    </a:t>
            </a:r>
            <a:r>
              <a:rPr lang="en-US" sz="2400" u="sng" dirty="0" smtClean="0">
                <a:solidFill>
                  <a:srgbClr val="FF0000"/>
                </a:solidFill>
              </a:rPr>
              <a:t>_49_</a:t>
            </a:r>
            <a:r>
              <a:rPr lang="en-US" sz="2400" dirty="0" smtClean="0"/>
              <a:t>  </a:t>
            </a:r>
            <a:r>
              <a:rPr lang="en-US" sz="2400" dirty="0"/>
              <a:t>=  (</a:t>
            </a:r>
            <a:r>
              <a:rPr lang="en-US" sz="2400" u="sng" dirty="0">
                <a:solidFill>
                  <a:srgbClr val="0000FF"/>
                </a:solidFill>
              </a:rPr>
              <a:t>__8_</a:t>
            </a:r>
            <a:r>
              <a:rPr lang="en-US" sz="2400" dirty="0">
                <a:solidFill>
                  <a:srgbClr val="0000FF"/>
                </a:solidFill>
              </a:rPr>
              <a:t>  </a:t>
            </a:r>
            <a:r>
              <a:rPr lang="en-US" sz="2400" dirty="0"/>
              <a:t>x  </a:t>
            </a:r>
            <a:r>
              <a:rPr lang="en-US" sz="2400" dirty="0">
                <a:solidFill>
                  <a:srgbClr val="008000"/>
                </a:solidFill>
              </a:rPr>
              <a:t>____</a:t>
            </a:r>
            <a:r>
              <a:rPr lang="en-US" sz="2400" dirty="0"/>
              <a:t> )  +  _____</a:t>
            </a:r>
          </a:p>
          <a:p>
            <a:endParaRPr lang="en-US" sz="2400" dirty="0"/>
          </a:p>
          <a:p>
            <a:r>
              <a:rPr lang="en-US" sz="2400" dirty="0" smtClean="0"/>
              <a:t>STEP 2) Think about multiples for your divisor.</a:t>
            </a:r>
          </a:p>
          <a:p>
            <a:r>
              <a:rPr lang="en-US" sz="2400" dirty="0" smtClean="0"/>
              <a:t> Find a </a:t>
            </a:r>
            <a:r>
              <a:rPr lang="en-US" sz="2400" u="sng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multiple</a:t>
            </a:r>
            <a:r>
              <a:rPr lang="en-US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/>
              <a:t>that gets as close as possible to your divisor WITHOUT GOING OVER.</a:t>
            </a:r>
          </a:p>
          <a:p>
            <a:endParaRPr lang="en-US" sz="2400" dirty="0"/>
          </a:p>
          <a:p>
            <a:r>
              <a:rPr lang="en-US" sz="2400" dirty="0" smtClean="0"/>
              <a:t>STEP 3) Write down the multiplication fact:</a:t>
            </a:r>
          </a:p>
          <a:p>
            <a:endParaRPr lang="en-US" dirty="0"/>
          </a:p>
          <a:p>
            <a:pPr algn="ctr"/>
            <a:r>
              <a:rPr lang="en-US" sz="3200" u="sng" dirty="0">
                <a:solidFill>
                  <a:srgbClr val="FF0000"/>
                </a:solidFill>
              </a:rPr>
              <a:t>_49_</a:t>
            </a:r>
            <a:r>
              <a:rPr lang="en-US" sz="3200" dirty="0"/>
              <a:t>  =  </a:t>
            </a:r>
            <a:r>
              <a:rPr lang="en-US" sz="3200" dirty="0" smtClean="0"/>
              <a:t>(</a:t>
            </a:r>
            <a:r>
              <a:rPr lang="en-US" sz="3200" u="sng" dirty="0" smtClean="0">
                <a:solidFill>
                  <a:srgbClr val="0000FF"/>
                </a:solidFill>
              </a:rPr>
              <a:t>_8_</a:t>
            </a:r>
            <a:r>
              <a:rPr lang="en-US" sz="3200" dirty="0" smtClean="0">
                <a:solidFill>
                  <a:srgbClr val="0000FF"/>
                </a:solidFill>
              </a:rPr>
              <a:t>  </a:t>
            </a:r>
            <a:r>
              <a:rPr lang="en-US" sz="3200" dirty="0"/>
              <a:t>x  </a:t>
            </a:r>
            <a:r>
              <a:rPr lang="en-US" sz="3200" u="sng" dirty="0" smtClean="0">
                <a:solidFill>
                  <a:srgbClr val="008000"/>
                </a:solidFill>
              </a:rPr>
              <a:t>_6_</a:t>
            </a:r>
            <a:r>
              <a:rPr lang="en-US" sz="3200" dirty="0" smtClean="0"/>
              <a:t> </a:t>
            </a:r>
            <a:r>
              <a:rPr lang="en-US" sz="3200" dirty="0"/>
              <a:t>)  +  </a:t>
            </a:r>
            <a:r>
              <a:rPr lang="en-US" sz="3200" u="sng" dirty="0" smtClean="0"/>
              <a:t>_____</a:t>
            </a:r>
          </a:p>
          <a:p>
            <a:endParaRPr lang="en-US" sz="3600" dirty="0" smtClean="0"/>
          </a:p>
          <a:p>
            <a:endParaRPr lang="en-US" sz="1000" dirty="0" smtClean="0"/>
          </a:p>
          <a:p>
            <a:r>
              <a:rPr lang="en-US" sz="2400" dirty="0" smtClean="0"/>
              <a:t>STEP 4) Find the remainder: the difference between the dividend and your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u="sng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multiple</a:t>
            </a:r>
            <a:r>
              <a:rPr lang="en-US" sz="2400" dirty="0" smtClean="0"/>
              <a:t>.  </a:t>
            </a:r>
          </a:p>
          <a:p>
            <a:pPr algn="ctr"/>
            <a:r>
              <a:rPr lang="en-US" sz="2800" u="sng" dirty="0" smtClean="0">
                <a:solidFill>
                  <a:srgbClr val="FF0000"/>
                </a:solidFill>
              </a:rPr>
              <a:t>_49_</a:t>
            </a:r>
            <a:r>
              <a:rPr lang="en-US" sz="2800" dirty="0" smtClean="0"/>
              <a:t>  </a:t>
            </a:r>
            <a:r>
              <a:rPr lang="en-US" sz="2800" dirty="0"/>
              <a:t>=  (</a:t>
            </a:r>
            <a:r>
              <a:rPr lang="en-US" sz="2800" u="sng" dirty="0">
                <a:solidFill>
                  <a:srgbClr val="0000FF"/>
                </a:solidFill>
              </a:rPr>
              <a:t>_8_</a:t>
            </a:r>
            <a:r>
              <a:rPr lang="en-US" sz="2800" dirty="0">
                <a:solidFill>
                  <a:srgbClr val="0000FF"/>
                </a:solidFill>
              </a:rPr>
              <a:t>  </a:t>
            </a:r>
            <a:r>
              <a:rPr lang="en-US" sz="2800" dirty="0"/>
              <a:t>x  </a:t>
            </a:r>
            <a:r>
              <a:rPr lang="en-US" sz="2800" u="sng" dirty="0">
                <a:solidFill>
                  <a:srgbClr val="008000"/>
                </a:solidFill>
              </a:rPr>
              <a:t>_6_</a:t>
            </a:r>
            <a:r>
              <a:rPr lang="en-US" sz="2800" dirty="0"/>
              <a:t> )  +  </a:t>
            </a:r>
            <a:r>
              <a:rPr lang="en-US" sz="2800" u="sng" dirty="0" smtClean="0"/>
              <a:t>__1__</a:t>
            </a:r>
          </a:p>
          <a:p>
            <a:pPr algn="ctr"/>
            <a:r>
              <a:rPr lang="en-US" sz="2000" dirty="0" smtClean="0"/>
              <a:t>                                       </a:t>
            </a:r>
            <a:r>
              <a:rPr lang="en-US" sz="2000" dirty="0" smtClean="0">
                <a:solidFill>
                  <a:srgbClr val="008000"/>
                </a:solidFill>
              </a:rPr>
              <a:t>Quotient        </a:t>
            </a:r>
            <a:r>
              <a:rPr lang="en-US" sz="2000" dirty="0" smtClean="0"/>
              <a:t>Remainder</a:t>
            </a:r>
            <a:endParaRPr lang="en-US" sz="2000" dirty="0"/>
          </a:p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66396" y="4441676"/>
            <a:ext cx="604051" cy="4495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27001" y="4368055"/>
            <a:ext cx="851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48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2214850" y="6162348"/>
            <a:ext cx="604051" cy="5232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13502" y="6162348"/>
            <a:ext cx="851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- 48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166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9463" y="1031875"/>
            <a:ext cx="7000875" cy="534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QUOTIENT AND THE REMAINDER</a:t>
            </a:r>
          </a:p>
          <a:p>
            <a:r>
              <a:rPr lang="en-US" sz="3200" dirty="0" smtClean="0"/>
              <a:t>Write an equation: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35</a:t>
            </a:r>
            <a:r>
              <a:rPr lang="en-US" sz="3200" dirty="0" smtClean="0"/>
              <a:t> </a:t>
            </a:r>
            <a:r>
              <a:rPr lang="en-US" sz="3200" dirty="0" smtClean="0"/>
              <a:t>divided by </a:t>
            </a:r>
            <a:r>
              <a:rPr lang="en-US" sz="3200" dirty="0">
                <a:solidFill>
                  <a:srgbClr val="0000FF"/>
                </a:solidFill>
              </a:rPr>
              <a:t>4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_____</a:t>
            </a:r>
            <a:r>
              <a:rPr lang="en-US" sz="3200" dirty="0" smtClean="0"/>
              <a:t> = (</a:t>
            </a:r>
            <a:r>
              <a:rPr lang="en-US" sz="3200" dirty="0" smtClean="0">
                <a:solidFill>
                  <a:srgbClr val="0000FF"/>
                </a:solidFill>
              </a:rPr>
              <a:t>____</a:t>
            </a:r>
            <a:r>
              <a:rPr lang="en-US" sz="3200" dirty="0" smtClean="0"/>
              <a:t>x </a:t>
            </a:r>
            <a:r>
              <a:rPr lang="en-US" sz="3200" dirty="0" smtClean="0">
                <a:solidFill>
                  <a:srgbClr val="008000"/>
                </a:solidFill>
              </a:rPr>
              <a:t>____</a:t>
            </a:r>
            <a:r>
              <a:rPr lang="en-US" sz="3200" dirty="0" smtClean="0"/>
              <a:t>) + _____</a:t>
            </a:r>
          </a:p>
          <a:p>
            <a:endParaRPr lang="en-US" sz="3200" dirty="0"/>
          </a:p>
          <a:p>
            <a:pPr>
              <a:lnSpc>
                <a:spcPct val="120000"/>
              </a:lnSpc>
            </a:pPr>
            <a:r>
              <a:rPr lang="en-US" sz="3200" dirty="0" smtClean="0"/>
              <a:t>    Quotient =  </a:t>
            </a:r>
            <a:r>
              <a:rPr lang="en-US" sz="3200" dirty="0" smtClean="0">
                <a:solidFill>
                  <a:srgbClr val="008000"/>
                </a:solidFill>
              </a:rPr>
              <a:t>_____</a:t>
            </a:r>
          </a:p>
          <a:p>
            <a:pPr>
              <a:lnSpc>
                <a:spcPct val="120000"/>
              </a:lnSpc>
            </a:pPr>
            <a:endParaRPr lang="en-US" sz="800" dirty="0" smtClean="0"/>
          </a:p>
          <a:p>
            <a:pPr>
              <a:lnSpc>
                <a:spcPct val="120000"/>
              </a:lnSpc>
            </a:pPr>
            <a:r>
              <a:rPr lang="en-US" sz="3200" dirty="0" smtClean="0"/>
              <a:t>Remainder =  _____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6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9463" y="1031875"/>
            <a:ext cx="7000875" cy="534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QUOTIENT AND THE REMAINDER</a:t>
            </a:r>
          </a:p>
          <a:p>
            <a:r>
              <a:rPr lang="en-US" sz="3200" dirty="0" smtClean="0"/>
              <a:t>Write an equation: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/>
              <a:t> </a:t>
            </a:r>
            <a:r>
              <a:rPr lang="en-US" sz="3200" dirty="0" smtClean="0"/>
              <a:t>divided by </a:t>
            </a:r>
            <a:r>
              <a:rPr lang="en-US" sz="3200" dirty="0" smtClean="0">
                <a:solidFill>
                  <a:srgbClr val="0000FF"/>
                </a:solidFill>
              </a:rPr>
              <a:t>6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_____</a:t>
            </a:r>
            <a:r>
              <a:rPr lang="en-US" sz="3200" dirty="0" smtClean="0"/>
              <a:t> = (</a:t>
            </a:r>
            <a:r>
              <a:rPr lang="en-US" sz="3200" dirty="0" smtClean="0">
                <a:solidFill>
                  <a:srgbClr val="0000FF"/>
                </a:solidFill>
              </a:rPr>
              <a:t>____</a:t>
            </a:r>
            <a:r>
              <a:rPr lang="en-US" sz="3200" dirty="0" smtClean="0"/>
              <a:t>x </a:t>
            </a:r>
            <a:r>
              <a:rPr lang="en-US" sz="3200" dirty="0" smtClean="0">
                <a:solidFill>
                  <a:srgbClr val="008000"/>
                </a:solidFill>
              </a:rPr>
              <a:t>____</a:t>
            </a:r>
            <a:r>
              <a:rPr lang="en-US" sz="3200" dirty="0" smtClean="0"/>
              <a:t>) + _____</a:t>
            </a:r>
          </a:p>
          <a:p>
            <a:endParaRPr lang="en-US" sz="3200" dirty="0"/>
          </a:p>
          <a:p>
            <a:pPr>
              <a:lnSpc>
                <a:spcPct val="120000"/>
              </a:lnSpc>
            </a:pPr>
            <a:r>
              <a:rPr lang="en-US" sz="3200" dirty="0" smtClean="0"/>
              <a:t>    Quotient =  </a:t>
            </a:r>
            <a:r>
              <a:rPr lang="en-US" sz="3200" dirty="0" smtClean="0">
                <a:solidFill>
                  <a:srgbClr val="008000"/>
                </a:solidFill>
              </a:rPr>
              <a:t>_____</a:t>
            </a:r>
          </a:p>
          <a:p>
            <a:pPr>
              <a:lnSpc>
                <a:spcPct val="120000"/>
              </a:lnSpc>
            </a:pPr>
            <a:endParaRPr lang="en-US" sz="800" dirty="0" smtClean="0"/>
          </a:p>
          <a:p>
            <a:pPr>
              <a:lnSpc>
                <a:spcPct val="120000"/>
              </a:lnSpc>
            </a:pPr>
            <a:r>
              <a:rPr lang="en-US" sz="3200" dirty="0" smtClean="0"/>
              <a:t>Remainder =  _____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308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9463" y="1031875"/>
            <a:ext cx="7000875" cy="534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THE QUOTIENT AND THE REMAINDER</a:t>
            </a:r>
          </a:p>
          <a:p>
            <a:r>
              <a:rPr lang="en-US" sz="3200" dirty="0" smtClean="0"/>
              <a:t>Write an equation: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29</a:t>
            </a:r>
            <a:r>
              <a:rPr lang="en-US" sz="3200" dirty="0" smtClean="0"/>
              <a:t> </a:t>
            </a:r>
            <a:r>
              <a:rPr lang="en-US" sz="3200" dirty="0" smtClean="0"/>
              <a:t>divided by </a:t>
            </a:r>
            <a:r>
              <a:rPr lang="en-US" sz="3200" dirty="0" smtClean="0">
                <a:solidFill>
                  <a:srgbClr val="0000FF"/>
                </a:solidFill>
              </a:rPr>
              <a:t>3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_____</a:t>
            </a:r>
            <a:r>
              <a:rPr lang="en-US" sz="3200" dirty="0" smtClean="0"/>
              <a:t> = (</a:t>
            </a:r>
            <a:r>
              <a:rPr lang="en-US" sz="3200" dirty="0" smtClean="0">
                <a:solidFill>
                  <a:srgbClr val="0000FF"/>
                </a:solidFill>
              </a:rPr>
              <a:t>____</a:t>
            </a:r>
            <a:r>
              <a:rPr lang="en-US" sz="3200" dirty="0" smtClean="0"/>
              <a:t>x </a:t>
            </a:r>
            <a:r>
              <a:rPr lang="en-US" sz="3200" dirty="0" smtClean="0">
                <a:solidFill>
                  <a:srgbClr val="008000"/>
                </a:solidFill>
              </a:rPr>
              <a:t>____</a:t>
            </a:r>
            <a:r>
              <a:rPr lang="en-US" sz="3200" dirty="0" smtClean="0"/>
              <a:t>) + _____</a:t>
            </a:r>
          </a:p>
          <a:p>
            <a:endParaRPr lang="en-US" sz="3200" dirty="0"/>
          </a:p>
          <a:p>
            <a:pPr>
              <a:lnSpc>
                <a:spcPct val="120000"/>
              </a:lnSpc>
            </a:pPr>
            <a:r>
              <a:rPr lang="en-US" sz="3200" dirty="0" smtClean="0"/>
              <a:t>    Quotient =  </a:t>
            </a:r>
            <a:r>
              <a:rPr lang="en-US" sz="3200" dirty="0" smtClean="0">
                <a:solidFill>
                  <a:srgbClr val="008000"/>
                </a:solidFill>
              </a:rPr>
              <a:t>_____</a:t>
            </a:r>
          </a:p>
          <a:p>
            <a:pPr>
              <a:lnSpc>
                <a:spcPct val="120000"/>
              </a:lnSpc>
            </a:pPr>
            <a:endParaRPr lang="en-US" sz="800" dirty="0" smtClean="0"/>
          </a:p>
          <a:p>
            <a:pPr>
              <a:lnSpc>
                <a:spcPct val="120000"/>
              </a:lnSpc>
            </a:pPr>
            <a:r>
              <a:rPr lang="en-US" sz="3200" dirty="0" smtClean="0"/>
              <a:t>Remainder =  _____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8094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353</TotalTime>
  <Words>330</Words>
  <Application>Microsoft Macintosh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Summer</vt:lpstr>
      <vt:lpstr>Division…</vt:lpstr>
      <vt:lpstr>Suppose we have 22 apples. We need to give away exactly 5 apples to each person.  What is the maximum number of people who receive apples? How many apples are remaining?</vt:lpstr>
      <vt:lpstr>PowerPoint Presentation</vt:lpstr>
      <vt:lpstr>Find the  quotient and remainder  when 49 is divided by 8. Write an equation that expresses the relationship between  the dividend, divisor, quotient, and remainder </vt:lpstr>
      <vt:lpstr>PowerPoint Presentation</vt:lpstr>
      <vt:lpstr>Try This:</vt:lpstr>
      <vt:lpstr>Try This:</vt:lpstr>
      <vt:lpstr>Try This:</vt:lpstr>
    </vt:vector>
  </TitlesOfParts>
  <Company>FGCS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Division…</dc:title>
  <dc:creator>Ginny Brown</dc:creator>
  <cp:lastModifiedBy>Ginny Brown</cp:lastModifiedBy>
  <cp:revision>27</cp:revision>
  <dcterms:created xsi:type="dcterms:W3CDTF">2016-05-02T18:28:03Z</dcterms:created>
  <dcterms:modified xsi:type="dcterms:W3CDTF">2017-01-10T19:16:16Z</dcterms:modified>
</cp:coreProperties>
</file>